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E23"/>
    <a:srgbClr val="7B7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uka_9gag\2016--Weathe--Temp.%20sta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uka_9gag\2016--Weathe--Temp.%20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title>
      <c:tx>
        <c:rich>
          <a:bodyPr/>
          <a:lstStyle/>
          <a:p>
            <a:pPr>
              <a:defRPr/>
            </a:pPr>
            <a:r>
              <a:rPr lang="sl-SI"/>
              <a:t>Moscow percipitation (2010)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'Temperature 2016 (2)'!$D$21:$O$21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MAJ</c:v>
                </c:pt>
                <c:pt idx="5">
                  <c:v>JUN</c:v>
                </c:pt>
                <c:pt idx="6">
                  <c:v>JUL</c:v>
                </c:pt>
                <c:pt idx="7">
                  <c:v>AVG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'Temperature 2016 (2)'!$D$22:$O$22</c:f>
              <c:numCache>
                <c:formatCode>0\ "mm/m²"</c:formatCode>
                <c:ptCount val="12"/>
                <c:pt idx="0">
                  <c:v>52</c:v>
                </c:pt>
                <c:pt idx="1">
                  <c:v>41</c:v>
                </c:pt>
                <c:pt idx="2">
                  <c:v>35</c:v>
                </c:pt>
                <c:pt idx="3">
                  <c:v>37</c:v>
                </c:pt>
                <c:pt idx="4">
                  <c:v>49</c:v>
                </c:pt>
                <c:pt idx="5">
                  <c:v>80</c:v>
                </c:pt>
                <c:pt idx="6">
                  <c:v>85</c:v>
                </c:pt>
                <c:pt idx="7">
                  <c:v>82</c:v>
                </c:pt>
                <c:pt idx="8">
                  <c:v>68</c:v>
                </c:pt>
                <c:pt idx="9">
                  <c:v>71</c:v>
                </c:pt>
                <c:pt idx="10">
                  <c:v>55</c:v>
                </c:pt>
                <c:pt idx="11">
                  <c:v>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745216"/>
        <c:axId val="34596544"/>
      </c:barChart>
      <c:catAx>
        <c:axId val="92745216"/>
        <c:scaling>
          <c:orientation val="minMax"/>
        </c:scaling>
        <c:delete val="0"/>
        <c:axPos val="b"/>
        <c:majorTickMark val="out"/>
        <c:minorTickMark val="none"/>
        <c:tickLblPos val="nextTo"/>
        <c:crossAx val="34596544"/>
        <c:crosses val="autoZero"/>
        <c:auto val="1"/>
        <c:lblAlgn val="ctr"/>
        <c:lblOffset val="100"/>
        <c:noMultiLvlLbl val="0"/>
      </c:catAx>
      <c:valAx>
        <c:axId val="34596544"/>
        <c:scaling>
          <c:orientation val="minMax"/>
        </c:scaling>
        <c:delete val="0"/>
        <c:axPos val="l"/>
        <c:majorGridlines/>
        <c:numFmt formatCode="0\ &quot;mm/m²&quot;" sourceLinked="1"/>
        <c:majorTickMark val="out"/>
        <c:minorTickMark val="none"/>
        <c:tickLblPos val="nextTo"/>
        <c:crossAx val="927452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title>
      <c:tx>
        <c:rich>
          <a:bodyPr/>
          <a:lstStyle/>
          <a:p>
            <a:pPr>
              <a:defRPr/>
            </a:pPr>
            <a:r>
              <a:rPr lang="sl-SI"/>
              <a:t>Moscow Temperature (2010)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'Temperature 2016 (2)'!$D$8:$O$8</c:f>
              <c:numCache>
                <c:formatCode>0.0\ "°C"</c:formatCode>
                <c:ptCount val="12"/>
                <c:pt idx="0">
                  <c:v>-2.5499999999999998</c:v>
                </c:pt>
                <c:pt idx="1">
                  <c:v>-3.0500000000000003</c:v>
                </c:pt>
                <c:pt idx="2">
                  <c:v>-0.90000000000000013</c:v>
                </c:pt>
                <c:pt idx="3">
                  <c:v>6.75</c:v>
                </c:pt>
                <c:pt idx="4">
                  <c:v>13.15</c:v>
                </c:pt>
                <c:pt idx="5">
                  <c:v>21.55</c:v>
                </c:pt>
                <c:pt idx="6">
                  <c:v>19.350000000000001</c:v>
                </c:pt>
                <c:pt idx="7">
                  <c:v>17.2</c:v>
                </c:pt>
                <c:pt idx="8">
                  <c:v>11.55</c:v>
                </c:pt>
                <c:pt idx="9">
                  <c:v>5.6999999999999993</c:v>
                </c:pt>
                <c:pt idx="10">
                  <c:v>-1.2</c:v>
                </c:pt>
                <c:pt idx="11">
                  <c:v>-5.3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32352"/>
        <c:axId val="34599424"/>
      </c:lineChart>
      <c:catAx>
        <c:axId val="84132352"/>
        <c:scaling>
          <c:orientation val="minMax"/>
        </c:scaling>
        <c:delete val="0"/>
        <c:axPos val="b"/>
        <c:majorTickMark val="cross"/>
        <c:minorTickMark val="none"/>
        <c:tickLblPos val="none"/>
        <c:crossAx val="34599424"/>
        <c:crosses val="autoZero"/>
        <c:auto val="1"/>
        <c:lblAlgn val="ctr"/>
        <c:lblOffset val="100"/>
        <c:noMultiLvlLbl val="0"/>
      </c:catAx>
      <c:valAx>
        <c:axId val="34599424"/>
        <c:scaling>
          <c:orientation val="minMax"/>
        </c:scaling>
        <c:delete val="0"/>
        <c:axPos val="l"/>
        <c:majorGridlines/>
        <c:numFmt formatCode="0.0\ &quot;°C&quot;" sourceLinked="1"/>
        <c:majorTickMark val="out"/>
        <c:minorTickMark val="none"/>
        <c:tickLblPos val="nextTo"/>
        <c:crossAx val="841323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5DC24-3A31-487C-929F-D4F2CE632EF6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BC070-24B2-40A1-9EE5-4D9F6F65A8B2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30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BC070-24B2-40A1-9EE5-4D9F6F65A8B2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6380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tx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CDE6DAD-9094-45BB-8664-529E371AEECD}" type="datetimeFigureOut">
              <a:rPr lang="sl-SI" smtClean="0"/>
              <a:t>28.2.2019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ACCE19A-9E61-4830-B63B-0A9B475AF3C5}" type="slidenum">
              <a:rPr lang="sl-SI" smtClean="0"/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3717032"/>
            <a:ext cx="7848600" cy="1927225"/>
          </a:xfrm>
        </p:spPr>
        <p:txBody>
          <a:bodyPr/>
          <a:lstStyle/>
          <a:p>
            <a:pPr algn="ctr"/>
            <a:r>
              <a:rPr lang="sl-SI" sz="96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RU</a:t>
            </a:r>
            <a:r>
              <a:rPr lang="sl-SI" sz="9600" dirty="0" err="1" smtClean="0">
                <a:solidFill>
                  <a:srgbClr val="00B0F0"/>
                </a:solidFill>
                <a:latin typeface="Arial Black" panose="020B0A04020102020204" pitchFamily="34" charset="0"/>
              </a:rPr>
              <a:t>SS</a:t>
            </a:r>
            <a:r>
              <a:rPr lang="sl-SI" sz="9600" dirty="0" err="1" smtClean="0">
                <a:latin typeface="Arial Black" panose="020B0A04020102020204" pitchFamily="34" charset="0"/>
              </a:rPr>
              <a:t>IA</a:t>
            </a:r>
            <a:endParaRPr lang="sl-SI" sz="96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3848" y="6381328"/>
            <a:ext cx="6400800" cy="1752600"/>
          </a:xfrm>
        </p:spPr>
        <p:txBody>
          <a:bodyPr/>
          <a:lstStyle/>
          <a:p>
            <a:r>
              <a:rPr lang="sl-SI" dirty="0" smtClean="0">
                <a:solidFill>
                  <a:schemeClr val="tx1"/>
                </a:solidFill>
              </a:rPr>
              <a:t>Avtor: Luka Orlić</a:t>
            </a:r>
            <a:endParaRPr lang="sl-S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34" y="0"/>
            <a:ext cx="1371064" cy="1771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9" y="0"/>
            <a:ext cx="2376264" cy="1779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75" y="0"/>
            <a:ext cx="1780365" cy="1780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1" y="0"/>
            <a:ext cx="2232248" cy="1785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3465"/>
            <a:ext cx="1979711" cy="186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09" y="1771415"/>
            <a:ext cx="9191309" cy="50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789040"/>
            <a:ext cx="9144000" cy="6381328"/>
          </a:xfrm>
        </p:spPr>
        <p:txBody>
          <a:bodyPr/>
          <a:lstStyle/>
          <a:p>
            <a:r>
              <a:rPr lang="sl-SI" dirty="0" smtClean="0"/>
              <a:t>Moskva-Vladivostok</a:t>
            </a:r>
          </a:p>
          <a:p>
            <a:r>
              <a:rPr lang="sl-SI" dirty="0" smtClean="0"/>
              <a:t>Dolžina: 9289 km</a:t>
            </a:r>
          </a:p>
          <a:p>
            <a:r>
              <a:rPr lang="sl-SI" dirty="0" smtClean="0"/>
              <a:t>Od: 1916</a:t>
            </a:r>
          </a:p>
          <a:p>
            <a:r>
              <a:rPr lang="sl-SI" dirty="0" smtClean="0"/>
              <a:t>Druga svetovna vojna:</a:t>
            </a:r>
          </a:p>
          <a:p>
            <a:pPr lvl="1"/>
            <a:r>
              <a:rPr lang="sl-SI" sz="2800" dirty="0" smtClean="0"/>
              <a:t>Transport gume v </a:t>
            </a:r>
            <a:r>
              <a:rPr lang="sl-SI" sz="2800" dirty="0"/>
              <a:t>N</a:t>
            </a:r>
            <a:r>
              <a:rPr lang="sl-SI" sz="2800" dirty="0" smtClean="0"/>
              <a:t>emčijo</a:t>
            </a:r>
          </a:p>
          <a:p>
            <a:pPr lvl="1"/>
            <a:r>
              <a:rPr lang="sl-SI" sz="2800" dirty="0" smtClean="0"/>
              <a:t>Transport vojakov</a:t>
            </a:r>
          </a:p>
          <a:p>
            <a:pPr marL="274320" lvl="1" indent="0">
              <a:buNone/>
            </a:pPr>
            <a:endParaRPr lang="sl-SI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5344" y="10372"/>
            <a:ext cx="7719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sl-SI" sz="2800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TRANS-SIBIRSKA ŽELEZNICA</a:t>
            </a:r>
            <a:endParaRPr lang="sl-SI" sz="2800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9" y="486018"/>
            <a:ext cx="4765341" cy="3183248"/>
          </a:xfrm>
          <a:prstGeom prst="rect">
            <a:avLst/>
          </a:prstGeom>
        </p:spPr>
      </p:pic>
      <p:sp>
        <p:nvSpPr>
          <p:cNvPr id="13" name="AutoShape 54" descr="Image result for trans siberian moscow s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14" name="AutoShape 56" descr="Image result for trans siberian moscow s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" y="480011"/>
            <a:ext cx="3984792" cy="1739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8" y="4769768"/>
            <a:ext cx="3811652" cy="2088232"/>
          </a:xfrm>
          <a:prstGeom prst="rect">
            <a:avLst/>
          </a:prstGeom>
        </p:spPr>
      </p:pic>
      <p:pic>
        <p:nvPicPr>
          <p:cNvPr id="1081" name="Picture 57" descr="D:\Luka_9gag\RUSSIA GREATEST\Trans sibir\ind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72" y="2219684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9063" y="378242"/>
            <a:ext cx="1919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MOSKVA</a:t>
            </a:r>
            <a:endParaRPr lang="sl-SI" sz="2800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455186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u="sng" dirty="0">
                <a:latin typeface="Berlin Sans FB Demi" panose="020E0802020502020306" pitchFamily="34" charset="0"/>
              </a:rPr>
              <a:t>55°45′N 37°37′E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45" y="455186"/>
            <a:ext cx="5544306" cy="36938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886100"/>
            <a:ext cx="55242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400" dirty="0" smtClean="0"/>
              <a:t>Površina: 2,511 km</a:t>
            </a:r>
          </a:p>
          <a:p>
            <a:r>
              <a:rPr lang="sl-SI" sz="2400" dirty="0"/>
              <a:t>Populacija: </a:t>
            </a:r>
            <a:r>
              <a:rPr lang="sl-SI" sz="2400" dirty="0" smtClean="0"/>
              <a:t>12,506,468</a:t>
            </a:r>
          </a:p>
          <a:p>
            <a:r>
              <a:rPr lang="sl-SI" sz="2400" dirty="0" smtClean="0"/>
              <a:t>Časovna cona: </a:t>
            </a:r>
            <a:r>
              <a:rPr lang="sl-SI" sz="2400" dirty="0" err="1" smtClean="0"/>
              <a:t>UTC</a:t>
            </a:r>
            <a:r>
              <a:rPr lang="sl-SI" sz="2400" dirty="0" smtClean="0"/>
              <a:t> +3</a:t>
            </a:r>
          </a:p>
          <a:p>
            <a:endParaRPr lang="sl-SI" sz="2400" dirty="0"/>
          </a:p>
          <a:p>
            <a:r>
              <a:rPr lang="sl-SI" sz="2400" dirty="0" smtClean="0"/>
              <a:t>Svetovno najbolj severno</a:t>
            </a:r>
          </a:p>
          <a:p>
            <a:r>
              <a:rPr lang="sl-SI" sz="2400" dirty="0"/>
              <a:t>	</a:t>
            </a:r>
            <a:r>
              <a:rPr lang="sl-SI" sz="2400" dirty="0" smtClean="0"/>
              <a:t>velemesto</a:t>
            </a:r>
            <a:endParaRPr lang="sl-SI" sz="2400" dirty="0"/>
          </a:p>
          <a:p>
            <a:r>
              <a:rPr lang="sl-SI" sz="2400" dirty="0" smtClean="0"/>
              <a:t>Največji sistem </a:t>
            </a:r>
          </a:p>
          <a:p>
            <a:r>
              <a:rPr lang="sl-SI" sz="2400" dirty="0"/>
              <a:t>	</a:t>
            </a:r>
            <a:r>
              <a:rPr lang="sl-SI" sz="2400" dirty="0" smtClean="0"/>
              <a:t>trolejbusov</a:t>
            </a:r>
          </a:p>
          <a:p>
            <a:r>
              <a:rPr lang="sl-SI" sz="2400" dirty="0" smtClean="0"/>
              <a:t>Mesto z najboljšimi </a:t>
            </a:r>
          </a:p>
          <a:p>
            <a:r>
              <a:rPr lang="sl-SI" sz="2400" dirty="0"/>
              <a:t>	</a:t>
            </a:r>
            <a:r>
              <a:rPr lang="sl-SI" sz="2400" dirty="0" smtClean="0"/>
              <a:t>e-vladnimi storitvami (</a:t>
            </a:r>
            <a:r>
              <a:rPr lang="sl-SI" sz="2400" dirty="0" err="1" smtClean="0"/>
              <a:t>UN</a:t>
            </a:r>
            <a:r>
              <a:rPr lang="sl-SI" sz="2400" dirty="0" smtClean="0"/>
              <a:t>)</a:t>
            </a:r>
          </a:p>
          <a:p>
            <a:r>
              <a:rPr lang="sl-SI" sz="2400" dirty="0" smtClean="0"/>
              <a:t>Mesto z najbolj obremenjenim metro</a:t>
            </a:r>
          </a:p>
          <a:p>
            <a:r>
              <a:rPr lang="sl-SI" sz="2400" dirty="0"/>
              <a:t>	</a:t>
            </a:r>
            <a:r>
              <a:rPr lang="sl-SI" sz="2400" dirty="0" smtClean="0"/>
              <a:t>sistemom v Evropi (</a:t>
            </a:r>
            <a:r>
              <a:rPr lang="sl-SI" sz="2400" dirty="0" err="1" smtClean="0"/>
              <a:t>3ji</a:t>
            </a:r>
            <a:r>
              <a:rPr lang="sl-SI" sz="2400" dirty="0" smtClean="0"/>
              <a:t> na svetu)</a:t>
            </a:r>
          </a:p>
          <a:p>
            <a:r>
              <a:rPr lang="sl-SI" sz="2400" dirty="0" smtClean="0"/>
              <a:t>Najbolj naseljeno mesto v Evropi</a:t>
            </a:r>
          </a:p>
          <a:p>
            <a:endParaRPr lang="sl-SI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927824"/>
              </p:ext>
            </p:extLst>
          </p:nvPr>
        </p:nvGraphicFramePr>
        <p:xfrm>
          <a:off x="5346255" y="4217670"/>
          <a:ext cx="3785360" cy="264033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820891"/>
                <a:gridCol w="2028364"/>
                <a:gridCol w="936105"/>
              </a:tblGrid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1926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2,019,500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+94.4%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1939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4,137,000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+104.9%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1959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5,032,000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+21.6%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1970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6,941,961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+38.0%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1979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7,830,509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+12.8%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1989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8,967,332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+14.5%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2002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10,382,754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+15.8%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2010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11,503,501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+10.8%</a:t>
                      </a:r>
                    </a:p>
                  </a:txBody>
                  <a:tcPr marL="9525" marR="9525" marT="9525" marB="9525" anchor="ctr"/>
                </a:tc>
              </a:tr>
              <a:tr h="271768">
                <a:tc>
                  <a:txBody>
                    <a:bodyPr/>
                    <a:lstStyle/>
                    <a:p>
                      <a:pPr algn="ctr"/>
                      <a:r>
                        <a:rPr lang="sl-SI">
                          <a:effectLst/>
                        </a:rPr>
                        <a:t>2018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12,506,468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>
                          <a:effectLst/>
                        </a:rPr>
                        <a:t>+8.7%</a:t>
                      </a: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3568" y="5887469"/>
            <a:ext cx="356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u="sng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METRO POSTAJE</a:t>
            </a:r>
            <a:endParaRPr lang="sl-SI" sz="2800" u="sng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</p:spPr>
      </p:pic>
      <p:sp>
        <p:nvSpPr>
          <p:cNvPr id="15" name="Rectangle 14"/>
          <p:cNvSpPr/>
          <p:nvPr/>
        </p:nvSpPr>
        <p:spPr>
          <a:xfrm>
            <a:off x="2771800" y="116632"/>
            <a:ext cx="3477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u="sng" dirty="0" err="1" smtClean="0">
                <a:solidFill>
                  <a:srgbClr val="514E23"/>
                </a:solidFill>
                <a:latin typeface="Arial Black" panose="020B0A04020102020204" pitchFamily="34" charset="0"/>
              </a:rPr>
              <a:t>MAYAKOVSKAYA</a:t>
            </a:r>
            <a:endParaRPr lang="sl-SI" sz="2800" u="sng" dirty="0">
              <a:solidFill>
                <a:srgbClr val="514E2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6" y="739812"/>
            <a:ext cx="9177282" cy="6118188"/>
          </a:xfrm>
        </p:spPr>
      </p:pic>
      <p:sp>
        <p:nvSpPr>
          <p:cNvPr id="4" name="Rectangle 3"/>
          <p:cNvSpPr/>
          <p:nvPr/>
        </p:nvSpPr>
        <p:spPr>
          <a:xfrm>
            <a:off x="2627783" y="188640"/>
            <a:ext cx="4316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u="sng" dirty="0" err="1" smtClean="0">
                <a:solidFill>
                  <a:srgbClr val="514E23"/>
                </a:solidFill>
                <a:latin typeface="Arial Black" panose="020B0A04020102020204" pitchFamily="34" charset="0"/>
              </a:rPr>
              <a:t>NOVOSLOBODSKAYA</a:t>
            </a:r>
            <a:endParaRPr lang="sl-SI" sz="2800" u="sng" dirty="0">
              <a:solidFill>
                <a:srgbClr val="514E2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787"/>
            <a:ext cx="9195320" cy="6130213"/>
          </a:xfrm>
        </p:spPr>
      </p:pic>
      <p:sp>
        <p:nvSpPr>
          <p:cNvPr id="5" name="Rectangle 4"/>
          <p:cNvSpPr/>
          <p:nvPr/>
        </p:nvSpPr>
        <p:spPr>
          <a:xfrm>
            <a:off x="1403648" y="8765"/>
            <a:ext cx="5486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sl-SI" sz="2800" u="sng" dirty="0" err="1" smtClean="0">
                <a:solidFill>
                  <a:srgbClr val="514E23"/>
                </a:solidFill>
                <a:latin typeface="Arial Black" panose="020B0A04020102020204" pitchFamily="34" charset="0"/>
              </a:rPr>
              <a:t>PLOSHCHAD</a:t>
            </a:r>
            <a:r>
              <a:rPr lang="sl-SI" sz="2800" u="sng" dirty="0" smtClean="0">
                <a:solidFill>
                  <a:srgbClr val="514E23"/>
                </a:solidFill>
                <a:latin typeface="Arial Black" panose="020B0A04020102020204" pitchFamily="34" charset="0"/>
              </a:rPr>
              <a:t> </a:t>
            </a:r>
            <a:r>
              <a:rPr lang="sl-SI" sz="2800" u="sng" dirty="0" err="1" smtClean="0">
                <a:solidFill>
                  <a:srgbClr val="514E23"/>
                </a:solidFill>
                <a:latin typeface="Arial Black" panose="020B0A04020102020204" pitchFamily="34" charset="0"/>
              </a:rPr>
              <a:t>REVOLYUTSII</a:t>
            </a:r>
            <a:endParaRPr lang="sl-SI" sz="2800" u="sng" dirty="0">
              <a:solidFill>
                <a:srgbClr val="514E2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320"/>
            <a:ext cx="9188198" cy="6120680"/>
          </a:xfrm>
        </p:spPr>
      </p:pic>
      <p:sp>
        <p:nvSpPr>
          <p:cNvPr id="5" name="Rectangle 4"/>
          <p:cNvSpPr/>
          <p:nvPr/>
        </p:nvSpPr>
        <p:spPr>
          <a:xfrm>
            <a:off x="2843808" y="116632"/>
            <a:ext cx="3155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sl-SI" sz="2800" u="sng" dirty="0" smtClean="0">
                <a:solidFill>
                  <a:srgbClr val="514E23"/>
                </a:solidFill>
                <a:latin typeface="Arial Black" panose="020B0A04020102020204" pitchFamily="34" charset="0"/>
              </a:rPr>
              <a:t>PARK </a:t>
            </a:r>
            <a:r>
              <a:rPr lang="sl-SI" sz="2800" u="sng" dirty="0" err="1" smtClean="0">
                <a:solidFill>
                  <a:srgbClr val="514E23"/>
                </a:solidFill>
                <a:latin typeface="Arial Black" panose="020B0A04020102020204" pitchFamily="34" charset="0"/>
              </a:rPr>
              <a:t>POBEDY</a:t>
            </a:r>
            <a:endParaRPr lang="sl-SI" sz="2800" u="sng" dirty="0">
              <a:solidFill>
                <a:srgbClr val="514E2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" y="1012652"/>
            <a:ext cx="9131871" cy="5845348"/>
          </a:xfrm>
        </p:spPr>
      </p:pic>
      <p:sp>
        <p:nvSpPr>
          <p:cNvPr id="4" name="Rectangle 3"/>
          <p:cNvSpPr/>
          <p:nvPr/>
        </p:nvSpPr>
        <p:spPr>
          <a:xfrm>
            <a:off x="2420797" y="116632"/>
            <a:ext cx="446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sl-SI" sz="3600" u="sng" dirty="0" smtClean="0">
                <a:solidFill>
                  <a:srgbClr val="514E23"/>
                </a:solidFill>
                <a:latin typeface="Arial Black" panose="020B0A04020102020204" pitchFamily="34" charset="0"/>
              </a:rPr>
              <a:t>PROSPEKT MIRA</a:t>
            </a:r>
            <a:endParaRPr lang="sl-SI" sz="3600" u="sng" dirty="0">
              <a:solidFill>
                <a:srgbClr val="514E2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3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31494"/>
            <a:ext cx="5246112" cy="682650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9000" cy="331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32" y="5105400"/>
            <a:ext cx="2619375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3650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57" y="5105400"/>
            <a:ext cx="312964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30" y="1367250"/>
            <a:ext cx="3331169" cy="248796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0" y="3856887"/>
            <a:ext cx="6480720" cy="3020961"/>
          </a:xfrm>
        </p:spPr>
      </p:pic>
      <p:sp>
        <p:nvSpPr>
          <p:cNvPr id="8" name="TextBox 7"/>
          <p:cNvSpPr txBox="1"/>
          <p:nvPr/>
        </p:nvSpPr>
        <p:spPr>
          <a:xfrm>
            <a:off x="5841368" y="10585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u="sng" dirty="0" err="1"/>
              <a:t>Большо́й</a:t>
            </a:r>
            <a:r>
              <a:rPr lang="ru-RU" sz="2400" b="1" u="sng" dirty="0"/>
              <a:t> </a:t>
            </a:r>
            <a:r>
              <a:rPr lang="ru-RU" sz="2400" b="1" u="sng" dirty="0" err="1" smtClean="0"/>
              <a:t>теа́тр</a:t>
            </a:r>
            <a:r>
              <a:rPr lang="sl-SI" sz="2400" b="1" u="sng" dirty="0" smtClean="0"/>
              <a:t> : </a:t>
            </a:r>
          </a:p>
          <a:p>
            <a:r>
              <a:rPr lang="sl-SI" sz="2400" b="1" u="sng" dirty="0" err="1" smtClean="0"/>
              <a:t>Blošoj</a:t>
            </a:r>
            <a:r>
              <a:rPr lang="sl-SI" sz="2400" b="1" u="sng" dirty="0" smtClean="0"/>
              <a:t> teater</a:t>
            </a:r>
          </a:p>
          <a:p>
            <a:r>
              <a:rPr lang="sl-SI" sz="2400" b="1" u="sng" dirty="0" smtClean="0"/>
              <a:t>1821-1824</a:t>
            </a:r>
            <a:endParaRPr lang="sl-SI" sz="2400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"/>
            <a:ext cx="5816724" cy="3855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3856888"/>
            <a:ext cx="3647767" cy="3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99892"/>
            <a:ext cx="9036496" cy="5885492"/>
          </a:xfrm>
        </p:spPr>
        <p:txBody>
          <a:bodyPr>
            <a:noAutofit/>
          </a:bodyPr>
          <a:lstStyle/>
          <a:p>
            <a:r>
              <a:rPr lang="sl-SI" dirty="0" smtClean="0">
                <a:latin typeface="Arial Black" panose="020B0A04020102020204" pitchFamily="34" charset="0"/>
              </a:rPr>
              <a:t>Ruska federacija</a:t>
            </a:r>
            <a:endParaRPr lang="sl-SI" dirty="0" smtClean="0">
              <a:latin typeface="Arial Black" panose="020B0A04020102020204" pitchFamily="34" charset="0"/>
            </a:endParaRPr>
          </a:p>
          <a:p>
            <a:r>
              <a:rPr lang="sl-SI" dirty="0" smtClean="0"/>
              <a:t>Glavno </a:t>
            </a:r>
            <a:r>
              <a:rPr lang="sl-SI" dirty="0" smtClean="0"/>
              <a:t>mesto: Moskva (</a:t>
            </a:r>
            <a:r>
              <a:rPr lang="mk-MK" dirty="0"/>
              <a:t>Москв</a:t>
            </a:r>
            <a:r>
              <a:rPr lang="sl-SI" dirty="0" smtClean="0"/>
              <a:t>á)</a:t>
            </a:r>
          </a:p>
          <a:p>
            <a:r>
              <a:rPr lang="sl-SI" dirty="0" smtClean="0"/>
              <a:t>Predsednik: Vladimir Putin</a:t>
            </a:r>
          </a:p>
          <a:p>
            <a:r>
              <a:rPr lang="sl-SI" dirty="0" smtClean="0"/>
              <a:t>Ureditev vlade: Pol-predsedniška federacija</a:t>
            </a:r>
          </a:p>
          <a:p>
            <a:r>
              <a:rPr lang="sl-SI" dirty="0" smtClean="0"/>
              <a:t>Simboli: </a:t>
            </a:r>
          </a:p>
          <a:p>
            <a:pPr marL="274320" lvl="1" indent="0">
              <a:buNone/>
            </a:pPr>
            <a:r>
              <a:rPr lang="sl-SI" dirty="0" smtClean="0"/>
              <a:t>Grb:</a:t>
            </a:r>
          </a:p>
          <a:p>
            <a:pPr marL="548640" lvl="2" indent="0">
              <a:buNone/>
            </a:pPr>
            <a:r>
              <a:rPr lang="sl-SI" dirty="0"/>
              <a:t>Žlezo &amp; Vladarsko jabolko – Moč, avtoriteta</a:t>
            </a:r>
          </a:p>
          <a:p>
            <a:pPr marL="548640" lvl="2" indent="0">
              <a:buNone/>
            </a:pPr>
            <a:r>
              <a:rPr lang="sl-SI" dirty="0"/>
              <a:t>Krone – Enotnost države</a:t>
            </a:r>
          </a:p>
          <a:p>
            <a:pPr marL="548640" lvl="2" indent="0">
              <a:buNone/>
            </a:pPr>
            <a:r>
              <a:rPr lang="sl-SI" dirty="0"/>
              <a:t>Dvoglavi orel – Simbol Rusije (Pad Konstantinopla</a:t>
            </a:r>
            <a:r>
              <a:rPr lang="sl-SI" dirty="0" smtClean="0"/>
              <a:t>)</a:t>
            </a:r>
          </a:p>
          <a:p>
            <a:pPr marL="274320" lvl="1" indent="0">
              <a:buNone/>
            </a:pPr>
            <a:r>
              <a:rPr lang="sl-SI" dirty="0" smtClean="0"/>
              <a:t>Zastava:</a:t>
            </a:r>
          </a:p>
          <a:p>
            <a:pPr marL="457200" lvl="2"/>
            <a:r>
              <a:rPr lang="sl-SI" dirty="0" smtClean="0"/>
              <a:t>Trobojnica</a:t>
            </a:r>
            <a:r>
              <a:rPr lang="sl-SI" dirty="0"/>
              <a:t>, belo modro rdeča, brez grba, </a:t>
            </a:r>
            <a:r>
              <a:rPr lang="sl-SI" dirty="0" smtClean="0"/>
              <a:t>izvor</a:t>
            </a:r>
          </a:p>
          <a:p>
            <a:pPr marL="274320" lvl="1" indent="0">
              <a:buNone/>
            </a:pPr>
            <a:r>
              <a:rPr lang="sl-SI" dirty="0" smtClean="0"/>
              <a:t>Himna:</a:t>
            </a:r>
          </a:p>
          <a:p>
            <a:pPr lvl="1"/>
            <a:r>
              <a:rPr lang="en-US" sz="1800" dirty="0" smtClean="0"/>
              <a:t>State </a:t>
            </a:r>
            <a:r>
              <a:rPr lang="en-US" sz="1800" dirty="0"/>
              <a:t>Anthem of the Russian </a:t>
            </a:r>
            <a:r>
              <a:rPr lang="en-US" sz="1800" dirty="0" smtClean="0"/>
              <a:t>Federation</a:t>
            </a:r>
            <a:r>
              <a:rPr lang="sl-SI" sz="1800" dirty="0" smtClean="0"/>
              <a:t> (</a:t>
            </a:r>
            <a:r>
              <a:rPr lang="vi-VN" sz="1100" dirty="0"/>
              <a:t>Госуда́рственный гимн Росси́йской Федера́ции</a:t>
            </a:r>
            <a:r>
              <a:rPr lang="sl-SI" sz="1800" dirty="0" smtClean="0"/>
              <a:t>)</a:t>
            </a:r>
          </a:p>
          <a:p>
            <a:pPr lvl="1"/>
            <a:r>
              <a:rPr lang="sl-SI" sz="1800" dirty="0" smtClean="0"/>
              <a:t>Skladatelj: Alexander Alexandrov : </a:t>
            </a:r>
            <a:r>
              <a:rPr lang="sl-SI" sz="1800" dirty="0" err="1" smtClean="0"/>
              <a:t>Tekstopisec</a:t>
            </a:r>
            <a:r>
              <a:rPr lang="sl-SI" sz="1800" dirty="0" smtClean="0"/>
              <a:t>: </a:t>
            </a:r>
            <a:r>
              <a:rPr lang="sl-SI" sz="1800" dirty="0" err="1" smtClean="0"/>
              <a:t>Sergey</a:t>
            </a:r>
            <a:r>
              <a:rPr lang="sl-SI" sz="1800" dirty="0" smtClean="0"/>
              <a:t> </a:t>
            </a:r>
            <a:r>
              <a:rPr lang="sl-SI" sz="1800" dirty="0" err="1" smtClean="0"/>
              <a:t>Mikhalkov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/>
              <a:t>	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 smtClean="0"/>
              <a:t>	</a:t>
            </a:r>
            <a:r>
              <a:rPr lang="sl-SI" dirty="0"/>
              <a:t>	</a:t>
            </a:r>
            <a:endParaRPr lang="sl-SI" dirty="0" smtClean="0"/>
          </a:p>
          <a:p>
            <a:pPr marL="274320" lvl="1" indent="0">
              <a:buNone/>
            </a:pPr>
            <a:endParaRPr lang="sl-SI" dirty="0"/>
          </a:p>
        </p:txBody>
      </p:sp>
      <p:sp>
        <p:nvSpPr>
          <p:cNvPr id="4" name="Rectangle 3"/>
          <p:cNvSpPr/>
          <p:nvPr/>
        </p:nvSpPr>
        <p:spPr>
          <a:xfrm>
            <a:off x="0" y="476672"/>
            <a:ext cx="1960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PODATKI</a:t>
            </a:r>
            <a:endParaRPr lang="sl-SI" sz="2800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09610"/>
            <a:ext cx="2443565" cy="2913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573016"/>
            <a:ext cx="24288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BDP: 1,578 bilijon USD (1,388 bilijon EUR)</a:t>
            </a:r>
          </a:p>
          <a:p>
            <a:pPr lvl="1"/>
            <a:r>
              <a:rPr lang="sl-SI" dirty="0"/>
              <a:t>Izvozi: 336,8 milijard USD</a:t>
            </a:r>
          </a:p>
          <a:p>
            <a:pPr lvl="1"/>
            <a:r>
              <a:rPr lang="sl-SI" dirty="0"/>
              <a:t>Uvozi: 212,7 milijard USD</a:t>
            </a:r>
          </a:p>
          <a:p>
            <a:pPr marL="274320" lvl="1" indent="0">
              <a:buNone/>
            </a:pPr>
            <a:r>
              <a:rPr lang="sl-SI" sz="2400" dirty="0"/>
              <a:t>Urbanizacija:</a:t>
            </a:r>
          </a:p>
          <a:p>
            <a:pPr marL="274320" lvl="1" indent="0">
              <a:buNone/>
            </a:pPr>
            <a:r>
              <a:rPr lang="sl-SI" dirty="0"/>
              <a:t>	</a:t>
            </a:r>
            <a:r>
              <a:rPr lang="sl-SI" dirty="0" err="1"/>
              <a:t>Total</a:t>
            </a:r>
            <a:r>
              <a:rPr lang="sl-SI" dirty="0"/>
              <a:t>: 74,4%</a:t>
            </a:r>
          </a:p>
          <a:p>
            <a:pPr marL="274320" lvl="1" indent="0">
              <a:buNone/>
            </a:pPr>
            <a:r>
              <a:rPr lang="sl-SI" dirty="0"/>
              <a:t>	Letna sprememba: 0,18%</a:t>
            </a:r>
          </a:p>
          <a:p>
            <a:pPr marL="274320" lvl="1" indent="0">
              <a:buNone/>
            </a:pPr>
            <a:r>
              <a:rPr lang="sl-SI" sz="2400" dirty="0"/>
              <a:t>Jeziki: </a:t>
            </a:r>
          </a:p>
          <a:p>
            <a:pPr marL="274320" lvl="1" indent="0">
              <a:buNone/>
            </a:pPr>
            <a:r>
              <a:rPr lang="sl-SI" dirty="0" smtClean="0"/>
              <a:t>	Ruščina </a:t>
            </a:r>
            <a:r>
              <a:rPr lang="sl-SI" dirty="0"/>
              <a:t>(45,7%), 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 smtClean="0"/>
              <a:t>	Tatar </a:t>
            </a:r>
            <a:r>
              <a:rPr lang="sl-SI" dirty="0"/>
              <a:t>(3,2%), 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/>
              <a:t>	</a:t>
            </a:r>
            <a:r>
              <a:rPr lang="sl-SI" dirty="0" err="1" smtClean="0"/>
              <a:t>Čečenščina</a:t>
            </a:r>
            <a:r>
              <a:rPr lang="sl-SI" dirty="0" smtClean="0"/>
              <a:t> </a:t>
            </a:r>
            <a:r>
              <a:rPr lang="sl-SI" dirty="0"/>
              <a:t>(1%), 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/>
              <a:t>	O</a:t>
            </a:r>
            <a:r>
              <a:rPr lang="sl-SI" dirty="0" smtClean="0"/>
              <a:t>stalo </a:t>
            </a:r>
            <a:r>
              <a:rPr lang="sl-SI" dirty="0"/>
              <a:t>(10%) (2010</a:t>
            </a:r>
            <a:r>
              <a:rPr lang="sl-SI" dirty="0" smtClean="0"/>
              <a:t>)</a:t>
            </a:r>
            <a:endParaRPr lang="sl-SI" sz="2400" dirty="0" smtClean="0"/>
          </a:p>
          <a:p>
            <a:pPr marL="274320" lvl="1" indent="0">
              <a:buNone/>
            </a:pPr>
            <a:endParaRPr lang="sl-SI" dirty="0"/>
          </a:p>
        </p:txBody>
      </p:sp>
      <p:sp>
        <p:nvSpPr>
          <p:cNvPr id="4" name="Rectangle 3"/>
          <p:cNvSpPr/>
          <p:nvPr/>
        </p:nvSpPr>
        <p:spPr>
          <a:xfrm>
            <a:off x="0" y="473542"/>
            <a:ext cx="1960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PODATKI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277988"/>
            <a:ext cx="444161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8579296" cy="5568280"/>
          </a:xfrm>
        </p:spPr>
        <p:txBody>
          <a:bodyPr/>
          <a:lstStyle/>
          <a:p>
            <a:r>
              <a:rPr lang="sl-SI" dirty="0" smtClean="0"/>
              <a:t>Površina:</a:t>
            </a:r>
          </a:p>
          <a:p>
            <a:pPr lvl="1"/>
            <a:r>
              <a:rPr lang="sl-SI" dirty="0" err="1" smtClean="0"/>
              <a:t>Total</a:t>
            </a:r>
            <a:r>
              <a:rPr lang="sl-SI" dirty="0"/>
              <a:t>: 17.098.242 </a:t>
            </a:r>
            <a:r>
              <a:rPr lang="sl-SI" dirty="0" err="1" smtClean="0"/>
              <a:t>km²</a:t>
            </a:r>
            <a:endParaRPr lang="sl-SI" dirty="0" smtClean="0"/>
          </a:p>
          <a:p>
            <a:pPr lvl="1"/>
            <a:r>
              <a:rPr lang="sl-SI" dirty="0"/>
              <a:t>Zemlja: </a:t>
            </a:r>
            <a:r>
              <a:rPr lang="sl-SI" dirty="0" smtClean="0"/>
              <a:t>16.377.742 </a:t>
            </a:r>
            <a:r>
              <a:rPr lang="sl-SI" dirty="0" err="1" smtClean="0"/>
              <a:t>km²</a:t>
            </a:r>
            <a:endParaRPr lang="sl-SI" dirty="0" smtClean="0"/>
          </a:p>
          <a:p>
            <a:pPr lvl="1"/>
            <a:r>
              <a:rPr lang="sl-SI" dirty="0" smtClean="0"/>
              <a:t>Voda</a:t>
            </a:r>
            <a:r>
              <a:rPr lang="sl-SI" dirty="0"/>
              <a:t>: 720.500 </a:t>
            </a:r>
            <a:r>
              <a:rPr lang="sl-SI" dirty="0" err="1" smtClean="0"/>
              <a:t>km²</a:t>
            </a:r>
            <a:endParaRPr lang="sl-SI" dirty="0" smtClean="0"/>
          </a:p>
          <a:p>
            <a:pPr marL="274320" lvl="1" indent="0">
              <a:buNone/>
            </a:pPr>
            <a:r>
              <a:rPr lang="sl-SI" dirty="0" smtClean="0"/>
              <a:t>Populacija:</a:t>
            </a:r>
          </a:p>
          <a:p>
            <a:pPr marL="274320" lvl="1" indent="0">
              <a:buNone/>
            </a:pPr>
            <a:r>
              <a:rPr lang="sl-SI" dirty="0" smtClean="0"/>
              <a:t>	</a:t>
            </a:r>
            <a:r>
              <a:rPr lang="sl-SI" dirty="0" err="1" smtClean="0"/>
              <a:t>Total</a:t>
            </a:r>
            <a:r>
              <a:rPr lang="sl-SI" dirty="0" smtClean="0"/>
              <a:t>: 142.122.776</a:t>
            </a:r>
          </a:p>
          <a:p>
            <a:pPr marL="274320" lvl="1" indent="0">
              <a:buNone/>
            </a:pPr>
            <a:r>
              <a:rPr lang="sl-SI" dirty="0" smtClean="0"/>
              <a:t>Religija:</a:t>
            </a:r>
          </a:p>
          <a:p>
            <a:pPr marL="274320" lvl="1" indent="0">
              <a:buNone/>
            </a:pPr>
            <a:r>
              <a:rPr lang="sl-SI" dirty="0"/>
              <a:t>	</a:t>
            </a:r>
            <a:r>
              <a:rPr lang="sl-SI" dirty="0" smtClean="0"/>
              <a:t>Pravoslavna: 15-20%</a:t>
            </a:r>
          </a:p>
          <a:p>
            <a:pPr marL="274320" lvl="1" indent="0">
              <a:buNone/>
            </a:pPr>
            <a:r>
              <a:rPr lang="sl-SI" dirty="0"/>
              <a:t>	</a:t>
            </a:r>
            <a:r>
              <a:rPr lang="sl-SI" dirty="0" smtClean="0"/>
              <a:t>Muslimanstvo: 10-15%</a:t>
            </a:r>
          </a:p>
          <a:p>
            <a:pPr marL="274320" lvl="1" indent="0">
              <a:buNone/>
            </a:pPr>
            <a:r>
              <a:rPr lang="sl-SI" dirty="0"/>
              <a:t>	</a:t>
            </a:r>
            <a:r>
              <a:rPr lang="sl-SI" dirty="0" smtClean="0"/>
              <a:t>ostalo </a:t>
            </a:r>
            <a:r>
              <a:rPr lang="sl-SI" dirty="0" err="1" smtClean="0"/>
              <a:t>kristijanstvo</a:t>
            </a:r>
            <a:r>
              <a:rPr lang="sl-SI" dirty="0" smtClean="0"/>
              <a:t>: ~2%</a:t>
            </a:r>
          </a:p>
          <a:p>
            <a:pPr marL="274320" lvl="1" indent="0">
              <a:buNone/>
            </a:pPr>
            <a:r>
              <a:rPr lang="sl-SI" dirty="0" smtClean="0"/>
              <a:t>Prirastek: -0.11%</a:t>
            </a:r>
          </a:p>
          <a:p>
            <a:pPr marL="274320" lvl="1" indent="0">
              <a:buNone/>
            </a:pPr>
            <a:r>
              <a:rPr lang="sl-SI" dirty="0" smtClean="0"/>
              <a:t>HIV/AIDS – 1.2% (~1. mil.)</a:t>
            </a:r>
            <a:endParaRPr lang="sl-SI" dirty="0"/>
          </a:p>
          <a:p>
            <a:pPr marL="274320" lvl="1" indent="0">
              <a:buNone/>
            </a:pP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20687"/>
            <a:ext cx="4813898" cy="3833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98072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l-SI" sz="2800" dirty="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1024" y="466608"/>
            <a:ext cx="1960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PODATKI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6539" y="4454102"/>
            <a:ext cx="1962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320" lvl="1" indent="0">
              <a:buNone/>
            </a:pPr>
            <a:r>
              <a:rPr lang="sl-SI" dirty="0" smtClean="0"/>
              <a:t>0-14: 17,21%</a:t>
            </a:r>
          </a:p>
          <a:p>
            <a:pPr marL="274320" lvl="1" indent="0">
              <a:buNone/>
            </a:pPr>
            <a:r>
              <a:rPr lang="sl-SI" dirty="0" smtClean="0"/>
              <a:t>15-24: 9,41%</a:t>
            </a:r>
          </a:p>
          <a:p>
            <a:pPr marL="274320" lvl="1" indent="0">
              <a:buNone/>
            </a:pPr>
            <a:r>
              <a:rPr lang="sl-SI" dirty="0" smtClean="0"/>
              <a:t>25-54: 44,21%</a:t>
            </a:r>
          </a:p>
          <a:p>
            <a:pPr marL="274320" lvl="1" indent="0">
              <a:buNone/>
            </a:pPr>
            <a:r>
              <a:rPr lang="sl-SI" dirty="0" smtClean="0"/>
              <a:t>55-64: 14,51%</a:t>
            </a:r>
          </a:p>
          <a:p>
            <a:pPr marL="274320" lvl="1" indent="0">
              <a:buNone/>
            </a:pPr>
            <a:r>
              <a:rPr lang="sl-SI" dirty="0" smtClean="0"/>
              <a:t>65+: 14.66%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454102"/>
            <a:ext cx="3450301" cy="24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81392" cy="6071374"/>
          </a:xfrm>
        </p:spPr>
      </p:pic>
    </p:spTree>
    <p:extLst>
      <p:ext uri="{BB962C8B-B14F-4D97-AF65-F5344CB8AC3E}">
        <p14:creationId xmlns:p14="http://schemas.microsoft.com/office/powerpoint/2010/main" val="37287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3" y="404664"/>
            <a:ext cx="9144000" cy="6298163"/>
          </a:xfrm>
        </p:spPr>
      </p:pic>
    </p:spTree>
    <p:extLst>
      <p:ext uri="{BB962C8B-B14F-4D97-AF65-F5344CB8AC3E}">
        <p14:creationId xmlns:p14="http://schemas.microsoft.com/office/powerpoint/2010/main" val="39545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64108" y="476672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KLIMA</a:t>
            </a:r>
            <a:endParaRPr lang="sl-SI" sz="2800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643007"/>
              </p:ext>
            </p:extLst>
          </p:nvPr>
        </p:nvGraphicFramePr>
        <p:xfrm>
          <a:off x="3995936" y="966946"/>
          <a:ext cx="5148064" cy="2462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147776"/>
              </p:ext>
            </p:extLst>
          </p:nvPr>
        </p:nvGraphicFramePr>
        <p:xfrm>
          <a:off x="3995936" y="3429000"/>
          <a:ext cx="5174668" cy="2429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Podnebja:</a:t>
            </a:r>
          </a:p>
          <a:p>
            <a:pPr lvl="1"/>
            <a:r>
              <a:rPr lang="sl-SI" dirty="0" smtClean="0"/>
              <a:t>Polarno podnebje</a:t>
            </a:r>
          </a:p>
          <a:p>
            <a:pPr lvl="1"/>
            <a:r>
              <a:rPr lang="sl-SI" dirty="0" smtClean="0"/>
              <a:t>Celinsko podnebje</a:t>
            </a:r>
          </a:p>
          <a:p>
            <a:pPr lvl="1"/>
            <a:r>
              <a:rPr lang="sl-SI" dirty="0" smtClean="0"/>
              <a:t>Zmerno toplo podnebje</a:t>
            </a:r>
          </a:p>
          <a:p>
            <a:pPr lvl="1"/>
            <a:r>
              <a:rPr lang="sl-SI" dirty="0" err="1" smtClean="0"/>
              <a:t>Polpuščavsko</a:t>
            </a:r>
            <a:r>
              <a:rPr lang="sl-SI" dirty="0" smtClean="0"/>
              <a:t> podnebje</a:t>
            </a:r>
          </a:p>
          <a:p>
            <a:pPr marL="274320" lvl="1" indent="0">
              <a:buNone/>
            </a:pPr>
            <a:r>
              <a:rPr lang="sl-SI" sz="2400" dirty="0" smtClean="0"/>
              <a:t>Biomi:</a:t>
            </a:r>
          </a:p>
          <a:p>
            <a:pPr marL="274320" lvl="1" indent="0">
              <a:buNone/>
            </a:pPr>
            <a:r>
              <a:rPr lang="sl-SI" sz="2400" dirty="0"/>
              <a:t>	</a:t>
            </a:r>
            <a:r>
              <a:rPr lang="sl-SI" sz="2400" dirty="0" smtClean="0"/>
              <a:t>Tundra</a:t>
            </a:r>
          </a:p>
          <a:p>
            <a:pPr marL="274320" lvl="1" indent="0">
              <a:buNone/>
            </a:pPr>
            <a:r>
              <a:rPr lang="sl-SI" sz="2400" dirty="0"/>
              <a:t>	</a:t>
            </a:r>
            <a:r>
              <a:rPr lang="sl-SI" sz="2400" dirty="0" smtClean="0"/>
              <a:t>Tajga</a:t>
            </a:r>
          </a:p>
          <a:p>
            <a:pPr marL="274320" lvl="1" indent="0">
              <a:buNone/>
            </a:pPr>
            <a:r>
              <a:rPr lang="sl-SI" sz="2400" dirty="0"/>
              <a:t>	</a:t>
            </a:r>
            <a:r>
              <a:rPr lang="sl-SI" sz="2400" dirty="0" smtClean="0"/>
              <a:t>Stepa</a:t>
            </a:r>
          </a:p>
          <a:p>
            <a:pPr marL="274320" lvl="1" indent="0">
              <a:buNone/>
            </a:pPr>
            <a:r>
              <a:rPr lang="sl-SI" sz="2400" dirty="0"/>
              <a:t>	</a:t>
            </a:r>
            <a:r>
              <a:rPr lang="sl-SI" sz="2400" dirty="0" smtClean="0"/>
              <a:t>Listni in mešani</a:t>
            </a:r>
          </a:p>
          <a:p>
            <a:pPr marL="274320" lvl="1" indent="0">
              <a:buNone/>
            </a:pPr>
            <a:r>
              <a:rPr lang="sl-SI" sz="2400" dirty="0" smtClean="0"/>
              <a:t>		gozdovi</a:t>
            </a:r>
          </a:p>
        </p:txBody>
      </p:sp>
    </p:spTree>
    <p:extLst>
      <p:ext uri="{BB962C8B-B14F-4D97-AF65-F5344CB8AC3E}">
        <p14:creationId xmlns:p14="http://schemas.microsoft.com/office/powerpoint/2010/main" val="3063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0" y="456746"/>
            <a:ext cx="8010890" cy="6408712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KLIMA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768" y="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K</a:t>
            </a:r>
            <a:r>
              <a:rPr lang="sl-SI" dirty="0" err="1" smtClean="0"/>
              <a:t>öppenov</a:t>
            </a:r>
            <a:r>
              <a:rPr lang="sl-SI" dirty="0" smtClean="0"/>
              <a:t> </a:t>
            </a:r>
            <a:r>
              <a:rPr lang="sl-SI" dirty="0" smtClean="0"/>
              <a:t>klimatski tipi – Vsi razen tropskih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234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593" y="476672"/>
            <a:ext cx="9166593" cy="6381328"/>
          </a:xfrm>
        </p:spPr>
        <p:txBody>
          <a:bodyPr/>
          <a:lstStyle/>
          <a:p>
            <a:r>
              <a:rPr lang="sl-SI" dirty="0" smtClean="0">
                <a:latin typeface="Arial Black" panose="020B0A04020102020204" pitchFamily="34" charset="0"/>
              </a:rPr>
              <a:t>26.04.1986 – 01:23:58</a:t>
            </a:r>
          </a:p>
          <a:p>
            <a:r>
              <a:rPr lang="sl-SI" dirty="0" smtClean="0">
                <a:latin typeface="Arial Black" panose="020B0A04020102020204" pitchFamily="34" charset="0"/>
              </a:rPr>
              <a:t>Reaktor 4 (</a:t>
            </a:r>
            <a:r>
              <a:rPr lang="sl-SI" dirty="0" err="1" smtClean="0">
                <a:latin typeface="Arial Black" panose="020B0A04020102020204" pitchFamily="34" charset="0"/>
              </a:rPr>
              <a:t>RBMK</a:t>
            </a:r>
            <a:r>
              <a:rPr lang="sl-SI" dirty="0" smtClean="0">
                <a:latin typeface="Arial Black" panose="020B0A04020102020204" pitchFamily="34" charset="0"/>
              </a:rPr>
              <a:t>-1000)</a:t>
            </a:r>
          </a:p>
          <a:p>
            <a:r>
              <a:rPr lang="sl-SI" dirty="0" smtClean="0">
                <a:latin typeface="Arial Black" panose="020B0A04020102020204" pitchFamily="34" charset="0"/>
              </a:rPr>
              <a:t>Vzrok:</a:t>
            </a:r>
          </a:p>
          <a:p>
            <a:pPr lvl="1"/>
            <a:r>
              <a:rPr lang="sl-SI" dirty="0" smtClean="0">
                <a:latin typeface="Arial Black" panose="020B0A04020102020204" pitchFamily="34" charset="0"/>
              </a:rPr>
              <a:t>Avg. 1986:</a:t>
            </a:r>
          </a:p>
          <a:p>
            <a:pPr lvl="1"/>
            <a:r>
              <a:rPr lang="sl-SI" dirty="0" smtClean="0">
                <a:latin typeface="Arial Black" panose="020B0A04020102020204" pitchFamily="34" charset="0"/>
              </a:rPr>
              <a:t>Krivi upravljavce</a:t>
            </a:r>
          </a:p>
          <a:p>
            <a:pPr lvl="1"/>
            <a:r>
              <a:rPr lang="sl-SI" dirty="0" smtClean="0">
                <a:latin typeface="Arial Black" panose="020B0A04020102020204" pitchFamily="34" charset="0"/>
              </a:rPr>
              <a:t>1991:</a:t>
            </a:r>
          </a:p>
          <a:p>
            <a:pPr lvl="1"/>
            <a:r>
              <a:rPr lang="sl-SI" dirty="0" smtClean="0">
                <a:latin typeface="Arial Black" panose="020B0A04020102020204" pitchFamily="34" charset="0"/>
              </a:rPr>
              <a:t>Zasnova reaktorja</a:t>
            </a:r>
          </a:p>
          <a:p>
            <a:pPr marL="274320" lvl="1" indent="0">
              <a:buNone/>
            </a:pPr>
            <a:r>
              <a:rPr lang="sl-SI" sz="2400" dirty="0" smtClean="0">
                <a:latin typeface="Arial Black" panose="020B0A04020102020204" pitchFamily="34" charset="0"/>
              </a:rPr>
              <a:t>20% skupne </a:t>
            </a:r>
          </a:p>
          <a:p>
            <a:pPr marL="274320" lvl="1" indent="0">
              <a:buNone/>
            </a:pPr>
            <a:r>
              <a:rPr lang="sl-SI" sz="2400" dirty="0" smtClean="0">
                <a:latin typeface="Arial Black" panose="020B0A04020102020204" pitchFamily="34" charset="0"/>
              </a:rPr>
              <a:t>	kontaminacije je </a:t>
            </a:r>
          </a:p>
          <a:p>
            <a:pPr marL="274320" lvl="1" indent="0">
              <a:buNone/>
            </a:pPr>
            <a:r>
              <a:rPr lang="sl-SI" sz="2400" dirty="0">
                <a:latin typeface="Arial Black" panose="020B0A04020102020204" pitchFamily="34" charset="0"/>
              </a:rPr>
              <a:t>	</a:t>
            </a:r>
            <a:r>
              <a:rPr lang="sl-SI" sz="2400" dirty="0" smtClean="0">
                <a:latin typeface="Arial Black" panose="020B0A04020102020204" pitchFamily="34" charset="0"/>
              </a:rPr>
              <a:t>bilo v </a:t>
            </a:r>
            <a:r>
              <a:rPr lang="sl-SI" sz="2400" dirty="0">
                <a:latin typeface="Arial Black" panose="020B0A04020102020204" pitchFamily="34" charset="0"/>
              </a:rPr>
              <a:t>R</a:t>
            </a:r>
            <a:r>
              <a:rPr lang="sl-SI" sz="2400" dirty="0" smtClean="0">
                <a:latin typeface="Arial Black" panose="020B0A04020102020204" pitchFamily="34" charset="0"/>
              </a:rPr>
              <a:t>usiji</a:t>
            </a:r>
            <a:r>
              <a:rPr lang="sl-SI" dirty="0" smtClean="0">
                <a:latin typeface="Arial Black" panose="020B0A04020102020204" pitchFamily="34" charset="0"/>
              </a:rPr>
              <a:t> </a:t>
            </a:r>
          </a:p>
          <a:p>
            <a:r>
              <a:rPr lang="sl-SI" b="1" dirty="0" smtClean="0"/>
              <a:t>14×10</a:t>
            </a:r>
            <a:r>
              <a:rPr lang="sl-SI" baseline="30000" dirty="0"/>
              <a:t> </a:t>
            </a:r>
            <a:r>
              <a:rPr lang="sl-SI" baseline="30000" dirty="0">
                <a:latin typeface="Arial Black" panose="020B0A04020102020204" pitchFamily="34" charset="0"/>
              </a:rPr>
              <a:t>18</a:t>
            </a:r>
            <a:r>
              <a:rPr lang="sl-SI" b="1" dirty="0" smtClean="0">
                <a:latin typeface="Arial Black" panose="020B0A04020102020204" pitchFamily="34" charset="0"/>
              </a:rPr>
              <a:t> </a:t>
            </a:r>
            <a:r>
              <a:rPr lang="sl-SI" b="1" dirty="0" smtClean="0"/>
              <a:t>B (</a:t>
            </a:r>
            <a:r>
              <a:rPr lang="sl-SI" baseline="30000" dirty="0" err="1" smtClean="0">
                <a:latin typeface="Arial Black" panose="020B0A04020102020204" pitchFamily="34" charset="0"/>
              </a:rPr>
              <a:t>137</a:t>
            </a:r>
            <a:r>
              <a:rPr lang="sl-SI" dirty="0" err="1" smtClean="0">
                <a:latin typeface="Arial Black" panose="020B0A04020102020204" pitchFamily="34" charset="0"/>
              </a:rPr>
              <a:t>Cs</a:t>
            </a:r>
            <a:r>
              <a:rPr lang="sl-SI" dirty="0" smtClean="0"/>
              <a:t> </a:t>
            </a:r>
            <a:r>
              <a:rPr lang="sl-SI" dirty="0" smtClean="0">
                <a:latin typeface="Arial Black" panose="020B0A04020102020204" pitchFamily="34" charset="0"/>
              </a:rPr>
              <a:t>in </a:t>
            </a:r>
            <a:r>
              <a:rPr lang="sl-SI" baseline="30000" dirty="0" err="1" smtClean="0">
                <a:latin typeface="Arial Black" panose="020B0A04020102020204" pitchFamily="34" charset="0"/>
              </a:rPr>
              <a:t>90</a:t>
            </a:r>
            <a:r>
              <a:rPr lang="sl-SI" dirty="0" err="1" smtClean="0">
                <a:latin typeface="Arial Black" panose="020B0A04020102020204" pitchFamily="34" charset="0"/>
              </a:rPr>
              <a:t>Sr</a:t>
            </a:r>
            <a:r>
              <a:rPr lang="sl-SI" dirty="0" smtClean="0">
                <a:latin typeface="Arial Black" panose="020B0A04020102020204" pitchFamily="34" charset="0"/>
              </a:rPr>
              <a:t>)</a:t>
            </a:r>
          </a:p>
          <a:p>
            <a:r>
              <a:rPr lang="sl-SI" dirty="0" err="1" smtClean="0">
                <a:latin typeface="Arial Black" panose="020B0A04020102020204" pitchFamily="34" charset="0"/>
              </a:rPr>
              <a:t>WHO</a:t>
            </a:r>
            <a:r>
              <a:rPr lang="sl-SI" dirty="0" smtClean="0">
                <a:latin typeface="Arial Black" panose="020B0A04020102020204" pitchFamily="34" charset="0"/>
              </a:rPr>
              <a:t> (</a:t>
            </a:r>
            <a:r>
              <a:rPr lang="sl-SI" dirty="0" err="1" smtClean="0">
                <a:latin typeface="Arial Black" panose="020B0A04020102020204" pitchFamily="34" charset="0"/>
              </a:rPr>
              <a:t>2005b</a:t>
            </a:r>
            <a:r>
              <a:rPr lang="sl-SI" dirty="0" smtClean="0">
                <a:latin typeface="Arial Black" panose="020B0A04020102020204" pitchFamily="34" charset="0"/>
              </a:rPr>
              <a:t>): 9000 žrtev</a:t>
            </a:r>
          </a:p>
          <a:p>
            <a:r>
              <a:rPr lang="sl-SI" dirty="0" err="1" smtClean="0">
                <a:latin typeface="Arial Black" panose="020B0A04020102020204" pitchFamily="34" charset="0"/>
              </a:rPr>
              <a:t>Fairlie</a:t>
            </a:r>
            <a:r>
              <a:rPr lang="sl-SI" dirty="0" smtClean="0">
                <a:latin typeface="Arial Black" panose="020B0A04020102020204" pitchFamily="34" charset="0"/>
              </a:rPr>
              <a:t> </a:t>
            </a:r>
            <a:r>
              <a:rPr lang="sl-SI" dirty="0" err="1" smtClean="0">
                <a:latin typeface="Arial Black" panose="020B0A04020102020204" pitchFamily="34" charset="0"/>
              </a:rPr>
              <a:t>and</a:t>
            </a:r>
            <a:r>
              <a:rPr lang="sl-SI" dirty="0" smtClean="0">
                <a:latin typeface="Arial Black" panose="020B0A04020102020204" pitchFamily="34" charset="0"/>
              </a:rPr>
              <a:t> </a:t>
            </a:r>
            <a:r>
              <a:rPr lang="sl-SI" dirty="0" err="1" smtClean="0">
                <a:latin typeface="Arial Black" panose="020B0A04020102020204" pitchFamily="34" charset="0"/>
              </a:rPr>
              <a:t>Summers</a:t>
            </a:r>
            <a:r>
              <a:rPr lang="sl-SI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r>
              <a:rPr lang="sl-SI" dirty="0" smtClean="0">
                <a:latin typeface="Arial Black" panose="020B0A04020102020204" pitchFamily="34" charset="0"/>
              </a:rPr>
              <a:t>30,000 – 60,000 žrtev</a:t>
            </a:r>
          </a:p>
          <a:p>
            <a:pPr marL="274320" lvl="1" indent="0">
              <a:buNone/>
            </a:pPr>
            <a:r>
              <a:rPr lang="sl-SI" dirty="0" smtClean="0">
                <a:latin typeface="Arial Black" panose="020B0A04020102020204" pitchFamily="34" charset="0"/>
              </a:rPr>
              <a:t>Neposredno: 31 žrtev</a:t>
            </a:r>
            <a:endParaRPr lang="sl-SI" dirty="0">
              <a:latin typeface="Arial Black" panose="020B0A04020102020204" pitchFamily="34" charset="0"/>
            </a:endParaRPr>
          </a:p>
          <a:p>
            <a:endParaRPr lang="sl-SI" dirty="0" smtClean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593" y="17557"/>
            <a:ext cx="916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l-SI" sz="2800" dirty="0" smtClean="0">
                <a:solidFill>
                  <a:srgbClr val="F3F2DC">
                    <a:lumMod val="75000"/>
                  </a:srgbClr>
                </a:solidFill>
                <a:latin typeface="Arial Black" panose="020B0A04020102020204" pitchFamily="34" charset="0"/>
              </a:rPr>
              <a:t>RADIOAKTIVNO ONESNAŽENJE – ČERNOBIL</a:t>
            </a:r>
            <a:endParaRPr lang="sl-SI" sz="2800" dirty="0">
              <a:solidFill>
                <a:srgbClr val="F3F2DC">
                  <a:lumMod val="75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66" y="476672"/>
            <a:ext cx="4716634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719</TotalTime>
  <Words>305</Words>
  <Application>Microsoft Office PowerPoint</Application>
  <PresentationFormat>On-screen Show (4:3)</PresentationFormat>
  <Paragraphs>140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Clarity</vt:lpstr>
      <vt:lpstr>RUSSIA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</dc:title>
  <dc:creator>x</dc:creator>
  <cp:lastModifiedBy>x</cp:lastModifiedBy>
  <cp:revision>31</cp:revision>
  <dcterms:created xsi:type="dcterms:W3CDTF">2019-02-26T09:36:44Z</dcterms:created>
  <dcterms:modified xsi:type="dcterms:W3CDTF">2019-02-28T16:02:41Z</dcterms:modified>
</cp:coreProperties>
</file>